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1" r:id="rId12"/>
    <p:sldId id="272" r:id="rId13"/>
    <p:sldId id="265" r:id="rId14"/>
    <p:sldId id="266" r:id="rId15"/>
    <p:sldId id="268" r:id="rId16"/>
    <p:sldId id="269" r:id="rId17"/>
    <p:sldId id="270" r:id="rId18"/>
    <p:sldId id="275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07A957-68AD-48D4-A7A6-288CD9143B84}" type="datetimeFigureOut">
              <a:rPr lang="en-CA" smtClean="0"/>
              <a:t>05/02/2014</a:t>
            </a:fld>
            <a:endParaRPr lang="en-C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E6D599-30C4-4D76-AEC0-E8D2F348CD8C}" type="slidenum">
              <a:rPr lang="en-CA" smtClean="0"/>
              <a:t>‹#›</a:t>
            </a:fld>
            <a:endParaRPr lang="en-C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ed.ted.com/on/yNkfx3wp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err="1" smtClean="0"/>
              <a:t>TedEd</a:t>
            </a:r>
            <a:r>
              <a:rPr lang="en-CA" dirty="0" smtClean="0"/>
              <a:t> Module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>
                <a:hlinkClick r:id="rId2"/>
              </a:rPr>
              <a:t>http://</a:t>
            </a:r>
            <a:r>
              <a:rPr lang="en-CA" dirty="0" smtClean="0">
                <a:hlinkClick r:id="rId2"/>
              </a:rPr>
              <a:t>ed.ted.com/on/yNkfx3wp</a:t>
            </a:r>
            <a:endParaRPr lang="en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019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Find the angle between the </a:t>
            </a:r>
            <a:r>
              <a:rPr lang="en-CA" dirty="0"/>
              <a:t>vectors a = (2,1, 5 ) and b = (-3, 0, 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</a:t>
            </a:r>
            <a:r>
              <a:rPr lang="en-CA" sz="4000" dirty="0" smtClean="0"/>
              <a:t>102°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18°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3°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59°</a:t>
            </a:r>
            <a:endParaRPr lang="en-CA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14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What is the dot product of two perpendicular vectors?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1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0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100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infinity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267989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What is the dot product of two perpendicular vectors?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1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0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100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infinity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57633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Any outstanding issues?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395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Projections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189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utorial.math.lamar.edu/Classes/CalcII/DotProduct_files/image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126">
            <a:off x="3003325" y="2796428"/>
            <a:ext cx="3613830" cy="36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584176"/>
          </a:xfrm>
        </p:spPr>
        <p:txBody>
          <a:bodyPr/>
          <a:lstStyle/>
          <a:p>
            <a:r>
              <a:rPr lang="en-CA" dirty="0"/>
              <a:t>One important use of dot products is in projections. </a:t>
            </a:r>
            <a:endParaRPr lang="en-CA" dirty="0" smtClean="0"/>
          </a:p>
          <a:p>
            <a:r>
              <a:rPr lang="en-CA" dirty="0" smtClean="0"/>
              <a:t>The </a:t>
            </a:r>
            <a:r>
              <a:rPr lang="en-CA" dirty="0"/>
              <a:t>scalar projection of </a:t>
            </a:r>
            <a:r>
              <a:rPr lang="en-CA" b="1" dirty="0"/>
              <a:t>b</a:t>
            </a:r>
            <a:r>
              <a:rPr lang="en-CA" dirty="0"/>
              <a:t> onto </a:t>
            </a:r>
            <a:r>
              <a:rPr lang="en-CA" b="1" dirty="0"/>
              <a:t>a</a:t>
            </a:r>
            <a:r>
              <a:rPr lang="en-CA" dirty="0"/>
              <a:t> is the </a:t>
            </a:r>
            <a:r>
              <a:rPr lang="en-CA" i="1" dirty="0"/>
              <a:t>length</a:t>
            </a:r>
            <a:r>
              <a:rPr lang="en-CA" dirty="0"/>
              <a:t> of the segment AB shown in the figure below</a:t>
            </a:r>
            <a:r>
              <a:rPr lang="en-CA" dirty="0" smtClean="0"/>
              <a:t>.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701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utorial.math.lamar.edu/Classes/CalcII/DotProduct_files/image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126">
            <a:off x="2977995" y="3012453"/>
            <a:ext cx="3613830" cy="36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1728192"/>
          </a:xfrm>
        </p:spPr>
        <p:txBody>
          <a:bodyPr>
            <a:normAutofit/>
          </a:bodyPr>
          <a:lstStyle/>
          <a:p>
            <a:r>
              <a:rPr lang="en-CA" dirty="0"/>
              <a:t>The vector projection of </a:t>
            </a:r>
            <a:r>
              <a:rPr lang="en-CA" b="1" dirty="0"/>
              <a:t>b</a:t>
            </a:r>
            <a:r>
              <a:rPr lang="en-CA" dirty="0"/>
              <a:t> onto </a:t>
            </a:r>
            <a:r>
              <a:rPr lang="en-CA" b="1" dirty="0"/>
              <a:t>a</a:t>
            </a:r>
            <a:r>
              <a:rPr lang="en-CA" dirty="0"/>
              <a:t> is the </a:t>
            </a:r>
            <a:r>
              <a:rPr lang="en-CA" i="1" dirty="0"/>
              <a:t>vector</a:t>
            </a:r>
            <a:r>
              <a:rPr lang="en-CA" dirty="0"/>
              <a:t> with this length that begins at the </a:t>
            </a:r>
            <a:r>
              <a:rPr lang="en-CA" dirty="0" smtClean="0"/>
              <a:t>intersection of </a:t>
            </a:r>
            <a:r>
              <a:rPr lang="en-CA" b="1" dirty="0" smtClean="0"/>
              <a:t>a </a:t>
            </a:r>
            <a:r>
              <a:rPr lang="en-CA" dirty="0" smtClean="0"/>
              <a:t> and </a:t>
            </a:r>
            <a:r>
              <a:rPr lang="en-CA" b="1" dirty="0" smtClean="0"/>
              <a:t>b </a:t>
            </a:r>
            <a:r>
              <a:rPr lang="en-CA" dirty="0" smtClean="0"/>
              <a:t> and is in </a:t>
            </a:r>
            <a:r>
              <a:rPr lang="en-CA" dirty="0"/>
              <a:t>the same direction (or opposite direction if the scalar projection is negative) as </a:t>
            </a:r>
            <a:r>
              <a:rPr lang="en-CA" b="1" dirty="0"/>
              <a:t>a</a:t>
            </a:r>
            <a:r>
              <a:rPr lang="en-CA" dirty="0"/>
              <a:t>.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1466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utorial.math.lamar.edu/Classes/CalcII/DotProduct_files/image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89126">
            <a:off x="2977995" y="3012453"/>
            <a:ext cx="3613830" cy="361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160240"/>
          </a:xfrm>
        </p:spPr>
        <p:txBody>
          <a:bodyPr>
            <a:normAutofit/>
          </a:bodyPr>
          <a:lstStyle/>
          <a:p>
            <a:r>
              <a:rPr lang="en-CA" dirty="0" smtClean="0"/>
              <a:t>Thus, mathematically, the scalar projection of </a:t>
            </a:r>
            <a:r>
              <a:rPr lang="en-CA" b="1" dirty="0"/>
              <a:t>b</a:t>
            </a:r>
            <a:r>
              <a:rPr lang="en-CA" dirty="0"/>
              <a:t> onto </a:t>
            </a:r>
            <a:r>
              <a:rPr lang="en-CA" b="1" dirty="0"/>
              <a:t>a</a:t>
            </a:r>
            <a:r>
              <a:rPr lang="en-CA" dirty="0"/>
              <a:t> is </a:t>
            </a:r>
            <a:endParaRPr lang="en-CA" dirty="0" smtClean="0"/>
          </a:p>
          <a:p>
            <a:pPr marL="0" indent="0" algn="ctr">
              <a:buNone/>
            </a:pPr>
            <a:r>
              <a:rPr lang="en-CA" dirty="0" err="1"/>
              <a:t>p</a:t>
            </a:r>
            <a:r>
              <a:rPr lang="en-CA" dirty="0" err="1" smtClean="0"/>
              <a:t>roj</a:t>
            </a:r>
            <a:r>
              <a:rPr lang="en-CA" b="1" baseline="-25000" dirty="0" err="1" smtClean="0"/>
              <a:t>a</a:t>
            </a:r>
            <a:r>
              <a:rPr lang="en-CA" b="1" dirty="0" err="1" smtClean="0"/>
              <a:t>b</a:t>
            </a:r>
            <a:r>
              <a:rPr lang="en-CA" dirty="0" smtClean="0"/>
              <a:t> = |</a:t>
            </a:r>
            <a:r>
              <a:rPr lang="en-CA" b="1" dirty="0" err="1" smtClean="0"/>
              <a:t>b</a:t>
            </a:r>
            <a:r>
              <a:rPr lang="en-CA" dirty="0" err="1" smtClean="0"/>
              <a:t>|cos</a:t>
            </a:r>
            <a:r>
              <a:rPr lang="en-CA" dirty="0" smtClean="0"/>
              <a:t>(</a:t>
            </a:r>
            <a:r>
              <a:rPr lang="el-GR" dirty="0" smtClean="0">
                <a:cs typeface="Arial"/>
              </a:rPr>
              <a:t>ϴ</a:t>
            </a:r>
            <a:r>
              <a:rPr lang="en-CA" dirty="0" smtClean="0"/>
              <a:t>) </a:t>
            </a:r>
          </a:p>
          <a:p>
            <a:pPr marL="0" indent="0">
              <a:buNone/>
            </a:pPr>
            <a:r>
              <a:rPr lang="en-CA" dirty="0" smtClean="0"/>
              <a:t>(</a:t>
            </a:r>
            <a:r>
              <a:rPr lang="en-CA" dirty="0"/>
              <a:t>where </a:t>
            </a:r>
            <a:r>
              <a:rPr lang="el-GR" dirty="0" smtClean="0">
                <a:cs typeface="Arial"/>
              </a:rPr>
              <a:t>ϴ</a:t>
            </a:r>
            <a:r>
              <a:rPr lang="en-CA" dirty="0" smtClean="0"/>
              <a:t> </a:t>
            </a:r>
            <a:r>
              <a:rPr lang="en-CA" dirty="0"/>
              <a:t>is the angle between </a:t>
            </a:r>
            <a:r>
              <a:rPr lang="en-CA" b="1" dirty="0"/>
              <a:t>a</a:t>
            </a:r>
            <a:r>
              <a:rPr lang="en-CA" dirty="0"/>
              <a:t> and </a:t>
            </a:r>
            <a:r>
              <a:rPr lang="en-CA" b="1" dirty="0"/>
              <a:t>b</a:t>
            </a:r>
            <a:r>
              <a:rPr lang="en-CA" dirty="0" smtClean="0"/>
              <a:t>)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81024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700808"/>
                <a:ext cx="8229600" cy="4623792"/>
              </a:xfrm>
            </p:spPr>
            <p:txBody>
              <a:bodyPr/>
              <a:lstStyle/>
              <a:p>
                <a:r>
                  <a:rPr lang="en-CA" dirty="0"/>
                  <a:t>And from the Dot Product formula</a:t>
                </a:r>
              </a:p>
              <a:p>
                <a:pPr marL="0" indent="0" algn="ctr">
                  <a:buNone/>
                </a:pPr>
                <a:r>
                  <a:rPr lang="en-CA" b="1" dirty="0" err="1"/>
                  <a:t>a</a:t>
                </a:r>
                <a:r>
                  <a:rPr lang="en-CA" b="1" dirty="0" err="1">
                    <a:cs typeface="Arial"/>
                  </a:rPr>
                  <a:t>●b</a:t>
                </a:r>
                <a:r>
                  <a:rPr lang="en-CA" b="1" dirty="0">
                    <a:cs typeface="Arial"/>
                  </a:rPr>
                  <a:t> = |a| |b| </a:t>
                </a:r>
                <a:r>
                  <a:rPr lang="en-CA" dirty="0" err="1">
                    <a:cs typeface="Arial"/>
                  </a:rPr>
                  <a:t>cos</a:t>
                </a:r>
                <a:r>
                  <a:rPr lang="en-CA" dirty="0">
                    <a:cs typeface="Arial"/>
                  </a:rPr>
                  <a:t> </a:t>
                </a:r>
                <a:r>
                  <a:rPr lang="en-CA" dirty="0"/>
                  <a:t>(</a:t>
                </a:r>
                <a:r>
                  <a:rPr lang="el-GR" dirty="0">
                    <a:cs typeface="Arial"/>
                  </a:rPr>
                  <a:t>ϴ</a:t>
                </a:r>
                <a:r>
                  <a:rPr lang="en-CA" dirty="0">
                    <a:cs typeface="Arial"/>
                  </a:rPr>
                  <a:t>)</a:t>
                </a:r>
                <a:r>
                  <a:rPr lang="en-CA" b="1" dirty="0">
                    <a:cs typeface="Arial"/>
                  </a:rPr>
                  <a:t>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CA" b="1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CA" b="1" dirty="0"/>
                          <m:t>a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●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b</m:t>
                        </m:r>
                      </m:num>
                      <m:den>
                        <m:r>
                          <a:rPr lang="en-CA" b="1">
                            <a:latin typeface="Cambria Math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|</m:t>
                        </m:r>
                      </m:den>
                    </m:f>
                    <m:r>
                      <a:rPr lang="en-CA" b="1">
                        <a:latin typeface="Cambria Math"/>
                      </a:rPr>
                      <m:t>= </m:t>
                    </m:r>
                  </m:oMath>
                </a14:m>
                <a:r>
                  <a:rPr lang="en-CA" b="1" dirty="0">
                    <a:cs typeface="Arial"/>
                  </a:rPr>
                  <a:t>|b| </a:t>
                </a:r>
                <a:r>
                  <a:rPr lang="en-CA" dirty="0">
                    <a:cs typeface="Arial"/>
                  </a:rPr>
                  <a:t>cos </a:t>
                </a:r>
                <a:r>
                  <a:rPr lang="en-CA" dirty="0"/>
                  <a:t>(</a:t>
                </a:r>
                <a:r>
                  <a:rPr lang="el-GR" dirty="0">
                    <a:cs typeface="Arial"/>
                  </a:rPr>
                  <a:t>ϴ</a:t>
                </a:r>
                <a:r>
                  <a:rPr lang="en-CA" dirty="0">
                    <a:cs typeface="Arial"/>
                  </a:rPr>
                  <a:t>)</a:t>
                </a:r>
                <a:r>
                  <a:rPr lang="en-CA" b="1" dirty="0">
                    <a:cs typeface="Arial"/>
                  </a:rPr>
                  <a:t> </a:t>
                </a:r>
                <a:endParaRPr lang="en-CA" b="1" dirty="0">
                  <a:cs typeface="Arial"/>
                </a:endParaRPr>
              </a:p>
              <a:p>
                <a:r>
                  <a:rPr lang="en-CA" dirty="0">
                    <a:cs typeface="Arial"/>
                  </a:rPr>
                  <a:t>So</a:t>
                </a:r>
                <a:endParaRPr lang="en-CA" dirty="0">
                  <a:cs typeface="Arial"/>
                </a:endParaRPr>
              </a:p>
              <a:p>
                <a:pPr marL="0" indent="0" algn="ctr">
                  <a:buNone/>
                </a:pPr>
                <a:r>
                  <a:rPr lang="en-CA" dirty="0" err="1"/>
                  <a:t>proj</a:t>
                </a:r>
                <a:r>
                  <a:rPr lang="en-CA" b="1" baseline="-25000" dirty="0" err="1"/>
                  <a:t>a</a:t>
                </a:r>
                <a:r>
                  <a:rPr lang="en-CA" b="1" dirty="0" err="1"/>
                  <a:t>b</a:t>
                </a:r>
                <a:r>
                  <a:rPr lang="en-CA" dirty="0"/>
                  <a:t> =</a:t>
                </a:r>
                <a:r>
                  <a:rPr lang="en-CA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b="1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CA" b="1" dirty="0"/>
                          <m:t>a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●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b</m:t>
                        </m:r>
                      </m:num>
                      <m:den>
                        <m:r>
                          <a:rPr lang="en-CA" b="1">
                            <a:latin typeface="Cambria Math"/>
                          </a:rPr>
                          <m:t>|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CA" b="1" dirty="0">
                            <a:cs typeface="Arial"/>
                          </a:rPr>
                          <m:t>|</m:t>
                        </m:r>
                      </m:den>
                    </m:f>
                  </m:oMath>
                </a14:m>
                <a:endParaRPr lang="en-CA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700808"/>
                <a:ext cx="8229600" cy="4623792"/>
              </a:xfrm>
              <a:blipFill rotWithShape="1">
                <a:blip r:embed="rId2"/>
                <a:stretch>
                  <a:fillRect l="-889" t="-105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814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Projections Activity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381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Clicker Questions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399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737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/>
              <a:t>Given A(1, 2, 3), B(-2, 0, 3) and C(2, 5, -</a:t>
            </a:r>
            <a:r>
              <a:rPr lang="en-CA" dirty="0" smtClean="0"/>
              <a:t>1), find </a:t>
            </a:r>
            <a:r>
              <a:rPr lang="en-CA" dirty="0"/>
              <a:t>A</a:t>
            </a:r>
            <a:r>
              <a:rPr lang="en-CA" dirty="0">
                <a:cs typeface="Arial"/>
              </a:rPr>
              <a:t>●</a:t>
            </a:r>
            <a:r>
              <a:rPr lang="en-CA" dirty="0" smtClean="0">
                <a:cs typeface="Arial"/>
              </a:rPr>
              <a:t>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2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5.1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(2,3,6)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7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395457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/>
              <a:t>Given A(1, 2, 3), B(-2, 0, 3) and C(2, 5, -</a:t>
            </a:r>
            <a:r>
              <a:rPr lang="en-CA" dirty="0" smtClean="0"/>
              <a:t>1), find </a:t>
            </a:r>
            <a:r>
              <a:rPr lang="en-CA" dirty="0"/>
              <a:t>A</a:t>
            </a:r>
            <a:r>
              <a:rPr lang="en-CA" dirty="0">
                <a:cs typeface="Arial"/>
              </a:rPr>
              <a:t>●</a:t>
            </a:r>
            <a:r>
              <a:rPr lang="en-CA" dirty="0" smtClean="0">
                <a:cs typeface="Arial"/>
              </a:rPr>
              <a:t>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2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5.1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(2,3,6)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7</a:t>
            </a:r>
            <a:endParaRPr lang="en-CA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82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/>
              <a:t>Given A(1, 2, 3), B(-2, 0, 3) and </a:t>
            </a:r>
            <a:r>
              <a:rPr lang="en-CA" dirty="0" smtClean="0"/>
              <a:t>   C(2</a:t>
            </a:r>
            <a:r>
              <a:rPr lang="en-CA" dirty="0"/>
              <a:t>, 5, -</a:t>
            </a:r>
            <a:r>
              <a:rPr lang="en-CA" dirty="0" smtClean="0"/>
              <a:t>1), find C</a:t>
            </a:r>
            <a:r>
              <a:rPr lang="en-CA" dirty="0" smtClean="0">
                <a:cs typeface="Arial"/>
              </a:rPr>
              <a:t>●B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-5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2.3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4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(1,2)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34758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/>
              <a:t>Given A(1, 2, 3), B(-2, 0, 3) and </a:t>
            </a:r>
            <a:r>
              <a:rPr lang="en-CA" dirty="0" smtClean="0"/>
              <a:t>   C(2</a:t>
            </a:r>
            <a:r>
              <a:rPr lang="en-CA" dirty="0"/>
              <a:t>, 5, -</a:t>
            </a:r>
            <a:r>
              <a:rPr lang="en-CA" dirty="0" smtClean="0"/>
              <a:t>1), find C</a:t>
            </a:r>
            <a:r>
              <a:rPr lang="en-CA" dirty="0" smtClean="0">
                <a:cs typeface="Arial"/>
              </a:rPr>
              <a:t>●B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-5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2.3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4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(1,2)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33600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Find the angle between the </a:t>
            </a:r>
            <a:r>
              <a:rPr lang="en-CA" dirty="0"/>
              <a:t>vectors a = (2,1) and b = (3, 6)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100°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32°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37°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117°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337196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Find the angle between the </a:t>
            </a:r>
            <a:r>
              <a:rPr lang="en-CA" dirty="0"/>
              <a:t>vectors a = (2,1) and b = (3, 6)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100°</a:t>
            </a:r>
            <a:endParaRPr lang="en-CA" sz="4000" dirty="0" smtClean="0"/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32°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b="1" dirty="0" smtClean="0">
                <a:solidFill>
                  <a:srgbClr val="FF0000"/>
                </a:solidFill>
              </a:rPr>
              <a:t>   37°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117°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651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Find the angle between the </a:t>
            </a:r>
            <a:r>
              <a:rPr lang="en-CA" dirty="0"/>
              <a:t>vectors a = (2,1, 5 ) and b = (-3, 0, 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7784" y="2708920"/>
            <a:ext cx="6059016" cy="361568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CA" sz="4000" dirty="0"/>
              <a:t>   </a:t>
            </a:r>
            <a:r>
              <a:rPr lang="en-CA" sz="4000" dirty="0" smtClean="0"/>
              <a:t>102°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18°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3°</a:t>
            </a:r>
          </a:p>
          <a:p>
            <a:pPr marL="514350" indent="-514350">
              <a:buFont typeface="+mj-lt"/>
              <a:buAutoNum type="alphaUcPeriod"/>
            </a:pPr>
            <a:r>
              <a:rPr lang="en-CA" sz="4000" dirty="0" smtClean="0"/>
              <a:t>   59°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val="13740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477</Words>
  <Application>Microsoft Office PowerPoint</Application>
  <PresentationFormat>On-screen Show (4:3)</PresentationFormat>
  <Paragraphs>67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TedEd Module</vt:lpstr>
      <vt:lpstr>Clicker Questions</vt:lpstr>
      <vt:lpstr>Given A(1, 2, 3), B(-2, 0, 3) and C(2, 5, -1), find A●B</vt:lpstr>
      <vt:lpstr>Given A(1, 2, 3), B(-2, 0, 3) and C(2, 5, -1), find A●B</vt:lpstr>
      <vt:lpstr>Given A(1, 2, 3), B(-2, 0, 3) and    C(2, 5, -1), find C●B</vt:lpstr>
      <vt:lpstr>Given A(1, 2, 3), B(-2, 0, 3) and    C(2, 5, -1), find C●B</vt:lpstr>
      <vt:lpstr>Find the angle between the vectors a = (2,1) and b = (3, 6) </vt:lpstr>
      <vt:lpstr>Find the angle between the vectors a = (2,1) and b = (3, 6) </vt:lpstr>
      <vt:lpstr>Find the angle between the vectors a = (2,1, 5 ) and b = (-3, 0, 4)</vt:lpstr>
      <vt:lpstr>Find the angle between the vectors a = (2,1, 5 ) and b = (-3, 0, 4)</vt:lpstr>
      <vt:lpstr>What is the dot product of two perpendicular vectors?</vt:lpstr>
      <vt:lpstr>What is the dot product of two perpendicular vectors?</vt:lpstr>
      <vt:lpstr>Any outstanding issues?</vt:lpstr>
      <vt:lpstr>Projections</vt:lpstr>
      <vt:lpstr>PowerPoint Presentation</vt:lpstr>
      <vt:lpstr>PowerPoint Presentation</vt:lpstr>
      <vt:lpstr>PowerPoint Presentation</vt:lpstr>
      <vt:lpstr>PowerPoint Presentation</vt:lpstr>
      <vt:lpstr>Projections Activity</vt:lpstr>
      <vt:lpstr>PowerPoint Presentation</vt:lpstr>
    </vt:vector>
  </TitlesOfParts>
  <Company>UOIT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Clicker Questions</dc:title>
  <dc:creator>EndUser</dc:creator>
  <cp:lastModifiedBy>EndUser</cp:lastModifiedBy>
  <cp:revision>5</cp:revision>
  <dcterms:created xsi:type="dcterms:W3CDTF">2014-02-05T17:30:58Z</dcterms:created>
  <dcterms:modified xsi:type="dcterms:W3CDTF">2014-02-05T18:12:31Z</dcterms:modified>
</cp:coreProperties>
</file>